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62" r:id="rId1"/>
  </p:sldMasterIdLst>
  <p:notesMasterIdLst>
    <p:notesMasterId r:id="rId15"/>
  </p:notesMasterIdLst>
  <p:sldIdLst>
    <p:sldId id="257" r:id="rId2"/>
    <p:sldId id="272" r:id="rId3"/>
    <p:sldId id="291" r:id="rId4"/>
    <p:sldId id="273" r:id="rId5"/>
    <p:sldId id="283" r:id="rId6"/>
    <p:sldId id="274" r:id="rId7"/>
    <p:sldId id="284" r:id="rId8"/>
    <p:sldId id="275" r:id="rId9"/>
    <p:sldId id="276" r:id="rId10"/>
    <p:sldId id="289" r:id="rId11"/>
    <p:sldId id="290" r:id="rId12"/>
    <p:sldId id="282" r:id="rId13"/>
    <p:sldId id="281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32" autoAdjust="0"/>
    <p:restoredTop sz="84564" autoAdjust="0"/>
  </p:normalViewPr>
  <p:slideViewPr>
    <p:cSldViewPr snapToGrid="0">
      <p:cViewPr varScale="1">
        <p:scale>
          <a:sx n="40" d="100"/>
          <a:sy n="40" d="100"/>
        </p:scale>
        <p:origin x="324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6DEDC4-8269-44A2-80E6-C6F4F85C87FB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85ECC-999C-4360-80B5-D4190EBDA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299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85ECC-999C-4360-80B5-D4190EBDA4E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9685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85ECC-999C-4360-80B5-D4190EBDA4E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9779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85ECC-999C-4360-80B5-D4190EBDA4E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0731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85ECC-999C-4360-80B5-D4190EBDA4E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736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85ECC-999C-4360-80B5-D4190EBDA4E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7992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85ECC-999C-4360-80B5-D4190EBDA4E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9726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85ECC-999C-4360-80B5-D4190EBDA4E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0749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85ECC-999C-4360-80B5-D4190EBDA4E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0302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85ECC-999C-4360-80B5-D4190EBDA4E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3303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85ECC-999C-4360-80B5-D4190EBDA4E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5320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85ECC-999C-4360-80B5-D4190EBDA4E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2666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85ECC-999C-4360-80B5-D4190EBDA4E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6639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85ECC-999C-4360-80B5-D4190EBDA4E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4470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7EB5-BFF4-448A-B306-C8B8040EE327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B89FC-AE50-4768-ABB8-A1BE87A1D2E0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9652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7EB5-BFF4-448A-B306-C8B8040EE327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B89FC-AE50-4768-ABB8-A1BE87A1D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026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7EB5-BFF4-448A-B306-C8B8040EE327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B89FC-AE50-4768-ABB8-A1BE87A1D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3113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7EB5-BFF4-448A-B306-C8B8040EE327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B89FC-AE50-4768-ABB8-A1BE87A1D2E0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040638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7EB5-BFF4-448A-B306-C8B8040EE327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B89FC-AE50-4768-ABB8-A1BE87A1D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8581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7EB5-BFF4-448A-B306-C8B8040EE327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B89FC-AE50-4768-ABB8-A1BE87A1D2E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878906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7EB5-BFF4-448A-B306-C8B8040EE327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B89FC-AE50-4768-ABB8-A1BE87A1D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2554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7EB5-BFF4-448A-B306-C8B8040EE327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B89FC-AE50-4768-ABB8-A1BE87A1D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1363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7EB5-BFF4-448A-B306-C8B8040EE327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B89FC-AE50-4768-ABB8-A1BE87A1D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213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7EB5-BFF4-448A-B306-C8B8040EE327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B89FC-AE50-4768-ABB8-A1BE87A1D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768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7EB5-BFF4-448A-B306-C8B8040EE327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B89FC-AE50-4768-ABB8-A1BE87A1D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509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7EB5-BFF4-448A-B306-C8B8040EE327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B89FC-AE50-4768-ABB8-A1BE87A1D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599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7EB5-BFF4-448A-B306-C8B8040EE327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B89FC-AE50-4768-ABB8-A1BE87A1D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826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7EB5-BFF4-448A-B306-C8B8040EE327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B89FC-AE50-4768-ABB8-A1BE87A1D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011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7EB5-BFF4-448A-B306-C8B8040EE327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B89FC-AE50-4768-ABB8-A1BE87A1D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257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7EB5-BFF4-448A-B306-C8B8040EE327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B89FC-AE50-4768-ABB8-A1BE87A1D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491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7EB5-BFF4-448A-B306-C8B8040EE327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B89FC-AE50-4768-ABB8-A1BE87A1D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143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5000">
              <a:schemeClr val="accent1">
                <a:lumMod val="67000"/>
              </a:schemeClr>
            </a:gs>
            <a:gs pos="48000">
              <a:schemeClr val="accent1">
                <a:lumMod val="97000"/>
                <a:lumOff val="3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D47EB5-BFF4-448A-B306-C8B8040EE327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5B89FC-AE50-4768-ABB8-A1BE87A1D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9604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  <p:sldLayoutId id="2147483776" r:id="rId14"/>
    <p:sldLayoutId id="2147483777" r:id="rId15"/>
    <p:sldLayoutId id="2147483778" r:id="rId16"/>
    <p:sldLayoutId id="214748377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8824" y="963877"/>
            <a:ext cx="10243050" cy="4830038"/>
          </a:xfrm>
        </p:spPr>
        <p:txBody>
          <a:bodyPr>
            <a:normAutofit/>
          </a:bodyPr>
          <a:lstStyle/>
          <a:p>
            <a:pPr algn="ctr"/>
            <a:r>
              <a:rPr lang="en-US" sz="4800" cap="none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>Marketing 341 </a:t>
            </a:r>
            <a:r>
              <a:rPr lang="en-US" sz="4800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>Realty</a:t>
            </a:r>
            <a:br>
              <a:rPr lang="en-US" sz="4800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</a:br>
            <a:r>
              <a:rPr lang="en-US" sz="4800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>Name:</a:t>
            </a:r>
            <a:br>
              <a:rPr lang="en-US" sz="4800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</a:br>
            <a:r>
              <a:rPr lang="en-US" sz="4800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>Course:</a:t>
            </a:r>
            <a:r>
              <a:rPr lang="en-US" sz="4800" cap="none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/>
            </a:r>
            <a:br>
              <a:rPr lang="en-US" sz="4800" cap="none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</a:br>
            <a:r>
              <a:rPr lang="en-US" sz="4800" cap="none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>Institution</a:t>
            </a:r>
            <a:r>
              <a:rPr lang="en-US" sz="4800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>:</a:t>
            </a:r>
            <a:br>
              <a:rPr lang="en-US" sz="4800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</a:br>
            <a:r>
              <a:rPr lang="en-US" sz="4800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>Tutor:</a:t>
            </a:r>
            <a:endParaRPr lang="en-US" sz="4800" cap="none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2793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612232" y="685800"/>
            <a:ext cx="8953917" cy="1507067"/>
          </a:xfrm>
        </p:spPr>
        <p:txBody>
          <a:bodyPr>
            <a:normAutofit/>
          </a:bodyPr>
          <a:lstStyle/>
          <a:p>
            <a:pPr algn="ctr"/>
            <a:r>
              <a:rPr lang="en-US" sz="4400" b="1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3000" endA="300" endPos="35500" dir="5400000" sy="-90000" algn="bl" rotWithShape="0"/>
                </a:effectLst>
              </a:rPr>
              <a:t>Sales Forecast</a:t>
            </a:r>
            <a:endParaRPr lang="en-US" sz="4400" b="1" cap="none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3000" endA="300" endPos="35500" dir="5400000" sy="-90000" algn="bl" rotWithShape="0"/>
              </a:effectLst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7508" y="1952236"/>
            <a:ext cx="8657378" cy="4711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5696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612232" y="685800"/>
            <a:ext cx="8953917" cy="1507067"/>
          </a:xfrm>
        </p:spPr>
        <p:txBody>
          <a:bodyPr>
            <a:normAutofit/>
          </a:bodyPr>
          <a:lstStyle/>
          <a:p>
            <a:pPr algn="ctr"/>
            <a:r>
              <a:rPr lang="en-US" sz="4400" b="1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3000" endA="300" endPos="35500" dir="5400000" sy="-90000" algn="bl" rotWithShape="0"/>
                </a:effectLst>
              </a:rPr>
              <a:t>Profit/Loss Analysis</a:t>
            </a:r>
            <a:endParaRPr lang="en-US" sz="4400" b="1" cap="none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3000" endA="300" endPos="35500" dir="5400000" sy="-90000" algn="bl" rotWithShape="0"/>
              </a:effectLst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2231" y="1846627"/>
            <a:ext cx="8953918" cy="4990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3597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347537" y="694712"/>
            <a:ext cx="8953917" cy="1507067"/>
          </a:xfrm>
        </p:spPr>
        <p:txBody>
          <a:bodyPr>
            <a:normAutofit/>
          </a:bodyPr>
          <a:lstStyle/>
          <a:p>
            <a:pPr algn="ctr"/>
            <a:r>
              <a:rPr lang="en-US" sz="4400" b="1" cap="none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3000" endA="300" endPos="35500" dir="5400000" sy="-90000" algn="bl" rotWithShape="0"/>
                </a:effectLst>
              </a:rPr>
              <a:t>Marketing 341 </a:t>
            </a:r>
            <a:r>
              <a:rPr lang="en-US" sz="4400" b="1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3000" endA="300" endPos="35500" dir="5400000" sy="-90000" algn="bl" rotWithShape="0"/>
                </a:effectLst>
              </a:rPr>
              <a:t>Realty in a Nutshell</a:t>
            </a:r>
            <a:endParaRPr lang="en-US" sz="4400" b="1" cap="none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3453" y="2201779"/>
            <a:ext cx="10060822" cy="3615267"/>
          </a:xfrm>
        </p:spPr>
        <p:txBody>
          <a:bodyPr>
            <a:normAutofit/>
          </a:bodyPr>
          <a:lstStyle/>
          <a:p>
            <a:r>
              <a:rPr lang="en-US" dirty="0">
                <a:ln w="0"/>
                <a:solidFill>
                  <a:srgbClr val="FFFF00"/>
                </a:solidFill>
              </a:rPr>
              <a:t>Marketing 341 Realty is a private real estate company located in Queens, New York</a:t>
            </a:r>
            <a:r>
              <a:rPr lang="en-US" dirty="0" smtClean="0">
                <a:ln w="0"/>
                <a:solidFill>
                  <a:srgbClr val="FFFF00"/>
                </a:solidFill>
              </a:rPr>
              <a:t>.</a:t>
            </a:r>
          </a:p>
          <a:p>
            <a:r>
              <a:rPr lang="en-US" dirty="0" smtClean="0">
                <a:ln w="0"/>
                <a:solidFill>
                  <a:srgbClr val="FFFF00"/>
                </a:solidFill>
              </a:rPr>
              <a:t>With </a:t>
            </a:r>
            <a:r>
              <a:rPr lang="en-US" dirty="0">
                <a:ln w="0"/>
                <a:solidFill>
                  <a:srgbClr val="FFFF00"/>
                </a:solidFill>
              </a:rPr>
              <a:t>strengths such as highly-skilled employees </a:t>
            </a:r>
            <a:r>
              <a:rPr lang="en-US" dirty="0" smtClean="0">
                <a:ln w="0"/>
                <a:solidFill>
                  <a:srgbClr val="FFFF00"/>
                </a:solidFill>
              </a:rPr>
              <a:t>and opportunities such as increase in population, the startup is bound to thrive in the ever-growing industry.</a:t>
            </a:r>
          </a:p>
          <a:p>
            <a:r>
              <a:rPr lang="en-US" dirty="0" smtClean="0">
                <a:ln w="0"/>
                <a:solidFill>
                  <a:srgbClr val="FFFF00"/>
                </a:solidFill>
              </a:rPr>
              <a:t>The company intends to gain control over 20% of the market through rigorous marketing strategies especially online-related marketing.</a:t>
            </a:r>
          </a:p>
          <a:p>
            <a:r>
              <a:rPr lang="en-US" dirty="0" smtClean="0">
                <a:ln w="0"/>
                <a:solidFill>
                  <a:srgbClr val="FFFF00"/>
                </a:solidFill>
              </a:rPr>
              <a:t>Our mission and vision statements which entail inspiring and impacting a lasting relationship will aid in keeping the company strong in the industry.</a:t>
            </a:r>
          </a:p>
        </p:txBody>
      </p:sp>
    </p:spTree>
    <p:extLst>
      <p:ext uri="{BB962C8B-B14F-4D97-AF65-F5344CB8AC3E}">
        <p14:creationId xmlns:p14="http://schemas.microsoft.com/office/powerpoint/2010/main" val="3568329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347537" y="694712"/>
            <a:ext cx="8953917" cy="1507067"/>
          </a:xfrm>
        </p:spPr>
        <p:txBody>
          <a:bodyPr>
            <a:normAutofit/>
          </a:bodyPr>
          <a:lstStyle/>
          <a:p>
            <a:pPr algn="ctr"/>
            <a:r>
              <a:rPr lang="en-US" sz="4400" b="1" cap="none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3000" endA="300" endPos="35500" dir="5400000" sy="-90000" algn="bl" rotWithShape="0"/>
                </a:effectLst>
              </a:rPr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3453" y="2201779"/>
            <a:ext cx="10060822" cy="3615267"/>
          </a:xfrm>
        </p:spPr>
        <p:txBody>
          <a:bodyPr anchor="t">
            <a:normAutofit/>
          </a:bodyPr>
          <a:lstStyle/>
          <a:p>
            <a:r>
              <a:rPr lang="en-US" dirty="0" smtClean="0">
                <a:ln w="0"/>
                <a:solidFill>
                  <a:srgbClr val="FFFF00"/>
                </a:solidFill>
              </a:rPr>
              <a:t>Armstrong</a:t>
            </a:r>
            <a:r>
              <a:rPr lang="en-US" dirty="0">
                <a:ln w="0"/>
                <a:solidFill>
                  <a:srgbClr val="FFFF00"/>
                </a:solidFill>
              </a:rPr>
              <a:t>, G., Kotler, P., &amp; He, Z. (2005). Marketing: an introduction.</a:t>
            </a:r>
          </a:p>
          <a:p>
            <a:r>
              <a:rPr lang="en-US" dirty="0" err="1">
                <a:ln w="0"/>
                <a:solidFill>
                  <a:srgbClr val="FFFF00"/>
                </a:solidFill>
              </a:rPr>
              <a:t>Teicher</a:t>
            </a:r>
            <a:r>
              <a:rPr lang="en-US" dirty="0">
                <a:ln w="0"/>
                <a:solidFill>
                  <a:srgbClr val="FFFF00"/>
                </a:solidFill>
              </a:rPr>
              <a:t>, H. M. (2018). Practices and pitfalls of competitive resilience: Urban adaptation as real estate firms turn climate risk to competitive advantage. Urban Climate, 25, 9-21.</a:t>
            </a:r>
          </a:p>
          <a:p>
            <a:r>
              <a:rPr lang="en-US" dirty="0">
                <a:ln w="0"/>
                <a:solidFill>
                  <a:srgbClr val="FFFF00"/>
                </a:solidFill>
              </a:rPr>
              <a:t>Obi, N. E., </a:t>
            </a:r>
            <a:r>
              <a:rPr lang="en-US" dirty="0" err="1">
                <a:ln w="0"/>
                <a:solidFill>
                  <a:srgbClr val="FFFF00"/>
                </a:solidFill>
              </a:rPr>
              <a:t>Emoh</a:t>
            </a:r>
            <a:r>
              <a:rPr lang="en-US" dirty="0">
                <a:ln w="0"/>
                <a:solidFill>
                  <a:srgbClr val="FFFF00"/>
                </a:solidFill>
              </a:rPr>
              <a:t>, F. I., </a:t>
            </a:r>
            <a:r>
              <a:rPr lang="en-US" dirty="0" err="1">
                <a:ln w="0"/>
                <a:solidFill>
                  <a:srgbClr val="FFFF00"/>
                </a:solidFill>
              </a:rPr>
              <a:t>Egolum</a:t>
            </a:r>
            <a:r>
              <a:rPr lang="en-US" dirty="0">
                <a:ln w="0"/>
                <a:solidFill>
                  <a:srgbClr val="FFFF00"/>
                </a:solidFill>
              </a:rPr>
              <a:t>, C. C., &amp; </a:t>
            </a:r>
            <a:r>
              <a:rPr lang="en-US" dirty="0" err="1">
                <a:ln w="0"/>
                <a:solidFill>
                  <a:srgbClr val="FFFF00"/>
                </a:solidFill>
              </a:rPr>
              <a:t>Ewurum</a:t>
            </a:r>
            <a:r>
              <a:rPr lang="en-US" dirty="0">
                <a:ln w="0"/>
                <a:solidFill>
                  <a:srgbClr val="FFFF00"/>
                </a:solidFill>
              </a:rPr>
              <a:t>, N. I. (2019). Foreign Direct Investment in Nigeria’s Commercial Real Estate Market: A SWOT Analysis. IOSR Journal of Business and Management (IOSR-JBM), 21(2), 46-56.</a:t>
            </a:r>
          </a:p>
        </p:txBody>
      </p:sp>
    </p:spTree>
    <p:extLst>
      <p:ext uri="{BB962C8B-B14F-4D97-AF65-F5344CB8AC3E}">
        <p14:creationId xmlns:p14="http://schemas.microsoft.com/office/powerpoint/2010/main" val="1832849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079875" y="694712"/>
            <a:ext cx="8534400" cy="1507067"/>
          </a:xfrm>
        </p:spPr>
        <p:txBody>
          <a:bodyPr>
            <a:normAutofit/>
          </a:bodyPr>
          <a:lstStyle/>
          <a:p>
            <a:pPr algn="ctr"/>
            <a:r>
              <a:rPr lang="en-US" sz="4400" b="1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3000" endA="300" endPos="35500" dir="5400000" sy="-90000" algn="bl" rotWithShape="0"/>
                </a:effectLst>
              </a:rPr>
              <a:t>What </a:t>
            </a:r>
            <a:r>
              <a:rPr lang="en-US" sz="4400" b="1" cap="none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3000" endA="300" endPos="35500" dir="5400000" sy="-90000" algn="bl" rotWithShape="0"/>
                </a:effectLst>
              </a:rPr>
              <a:t>is Marketing 341 </a:t>
            </a:r>
            <a:r>
              <a:rPr lang="en-US" sz="4400" b="1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3000" endA="300" endPos="35500" dir="5400000" sy="-90000" algn="bl" rotWithShape="0"/>
                </a:effectLst>
              </a:rPr>
              <a:t>Realty?</a:t>
            </a:r>
            <a:endParaRPr lang="en-US" sz="4400" b="1" cap="none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201779"/>
            <a:ext cx="9699875" cy="4150895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ln w="0"/>
                <a:solidFill>
                  <a:srgbClr val="FFFF00"/>
                </a:solidFill>
              </a:rPr>
              <a:t>Marketing 341 Realty is a private real estate company </a:t>
            </a:r>
            <a:r>
              <a:rPr lang="en-US" dirty="0" smtClean="0">
                <a:ln w="0"/>
                <a:solidFill>
                  <a:srgbClr val="FFFF00"/>
                </a:solidFill>
              </a:rPr>
              <a:t>located </a:t>
            </a:r>
            <a:r>
              <a:rPr lang="en-US" dirty="0">
                <a:ln w="0"/>
                <a:solidFill>
                  <a:srgbClr val="FFFF00"/>
                </a:solidFill>
              </a:rPr>
              <a:t>in Queens, New </a:t>
            </a:r>
            <a:r>
              <a:rPr lang="en-US" dirty="0" smtClean="0">
                <a:ln w="0"/>
                <a:solidFill>
                  <a:srgbClr val="FFFF00"/>
                </a:solidFill>
              </a:rPr>
              <a:t>York with a main </a:t>
            </a:r>
            <a:r>
              <a:rPr lang="en-US" dirty="0">
                <a:ln w="0"/>
                <a:solidFill>
                  <a:srgbClr val="FFFF00"/>
                </a:solidFill>
              </a:rPr>
              <a:t>objective of </a:t>
            </a:r>
            <a:r>
              <a:rPr lang="en-US" dirty="0" smtClean="0">
                <a:ln w="0"/>
                <a:solidFill>
                  <a:srgbClr val="FFFF00"/>
                </a:solidFill>
              </a:rPr>
              <a:t>offering </a:t>
            </a:r>
            <a:r>
              <a:rPr lang="en-US" dirty="0">
                <a:ln w="0"/>
                <a:solidFill>
                  <a:srgbClr val="FFFF00"/>
                </a:solidFill>
              </a:rPr>
              <a:t>real estate and property management services to property owners and real estate </a:t>
            </a:r>
            <a:r>
              <a:rPr lang="en-US" dirty="0" smtClean="0">
                <a:ln w="0"/>
                <a:solidFill>
                  <a:srgbClr val="FFFF00"/>
                </a:solidFill>
              </a:rPr>
              <a:t>investors.</a:t>
            </a:r>
          </a:p>
          <a:p>
            <a:r>
              <a:rPr lang="en-US" dirty="0" smtClean="0">
                <a:ln w="0"/>
                <a:solidFill>
                  <a:srgbClr val="FFFF00"/>
                </a:solidFill>
              </a:rPr>
              <a:t>Our zones of operations include:</a:t>
            </a:r>
            <a:endParaRPr lang="en-US" dirty="0">
              <a:ln w="0"/>
              <a:solidFill>
                <a:srgbClr val="FFFF00"/>
              </a:solidFill>
            </a:endParaRPr>
          </a:p>
          <a:p>
            <a:pPr lvl="1"/>
            <a:r>
              <a:rPr lang="en-US" dirty="0" smtClean="0">
                <a:ln w="0"/>
                <a:solidFill>
                  <a:srgbClr val="FFFF00"/>
                </a:solidFill>
              </a:rPr>
              <a:t>Brooklyn</a:t>
            </a:r>
          </a:p>
          <a:p>
            <a:pPr lvl="1"/>
            <a:r>
              <a:rPr lang="en-US" dirty="0" smtClean="0">
                <a:ln w="0"/>
                <a:solidFill>
                  <a:srgbClr val="FFFF00"/>
                </a:solidFill>
              </a:rPr>
              <a:t> Queens</a:t>
            </a:r>
            <a:endParaRPr lang="en-US" dirty="0">
              <a:ln w="0"/>
              <a:solidFill>
                <a:srgbClr val="FFFF00"/>
              </a:solidFill>
            </a:endParaRPr>
          </a:p>
          <a:p>
            <a:pPr lvl="1"/>
            <a:r>
              <a:rPr lang="en-US" dirty="0" smtClean="0">
                <a:ln w="0"/>
                <a:solidFill>
                  <a:srgbClr val="FFFF00"/>
                </a:solidFill>
              </a:rPr>
              <a:t> Bronx</a:t>
            </a:r>
          </a:p>
          <a:p>
            <a:pPr lvl="1"/>
            <a:r>
              <a:rPr lang="en-US" dirty="0" smtClean="0">
                <a:ln w="0"/>
                <a:solidFill>
                  <a:srgbClr val="FFFF00"/>
                </a:solidFill>
              </a:rPr>
              <a:t> Manhattan</a:t>
            </a:r>
          </a:p>
          <a:p>
            <a:pPr lvl="1"/>
            <a:r>
              <a:rPr lang="en-US" dirty="0" smtClean="0">
                <a:ln w="0"/>
                <a:solidFill>
                  <a:srgbClr val="FFFF00"/>
                </a:solidFill>
              </a:rPr>
              <a:t> </a:t>
            </a:r>
            <a:r>
              <a:rPr lang="en-US" dirty="0">
                <a:ln w="0"/>
                <a:solidFill>
                  <a:srgbClr val="FFFF00"/>
                </a:solidFill>
              </a:rPr>
              <a:t>Long Island.</a:t>
            </a:r>
            <a:endParaRPr lang="en-US" dirty="0" smtClean="0">
              <a:ln w="0"/>
              <a:solidFill>
                <a:srgbClr val="FFFF00"/>
              </a:solidFill>
            </a:endParaRPr>
          </a:p>
          <a:p>
            <a:r>
              <a:rPr lang="en-US" dirty="0" smtClean="0">
                <a:ln w="0"/>
                <a:solidFill>
                  <a:srgbClr val="FFFF00"/>
                </a:solidFill>
              </a:rPr>
              <a:t>Our business has a high potential of growing due to factors such as increased population, and the need for consumers to buy or rent houses and apartments.</a:t>
            </a:r>
          </a:p>
        </p:txBody>
      </p:sp>
    </p:spTree>
    <p:extLst>
      <p:ext uri="{BB962C8B-B14F-4D97-AF65-F5344CB8AC3E}">
        <p14:creationId xmlns:p14="http://schemas.microsoft.com/office/powerpoint/2010/main" val="909251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079875" y="694712"/>
            <a:ext cx="8534400" cy="1507067"/>
          </a:xfrm>
        </p:spPr>
        <p:txBody>
          <a:bodyPr>
            <a:normAutofit/>
          </a:bodyPr>
          <a:lstStyle/>
          <a:p>
            <a:pPr algn="ctr"/>
            <a:r>
              <a:rPr lang="en-US" sz="4400" b="1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3000" endA="300" endPos="35500" dir="5400000" sy="-90000" algn="bl" rotWithShape="0"/>
                </a:effectLst>
              </a:rPr>
              <a:t>Mission and Vision Statements</a:t>
            </a:r>
            <a:endParaRPr lang="en-US" sz="4400" b="1" cap="none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201779"/>
            <a:ext cx="9699875" cy="415089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>
                <a:ln w="0"/>
                <a:solidFill>
                  <a:srgbClr val="FFFF00"/>
                </a:solidFill>
              </a:rPr>
              <a:t>Mission Statement</a:t>
            </a:r>
          </a:p>
          <a:p>
            <a:pPr algn="ctr"/>
            <a:r>
              <a:rPr lang="en-US" dirty="0" smtClean="0">
                <a:ln w="0"/>
                <a:solidFill>
                  <a:srgbClr val="FFFF00"/>
                </a:solidFill>
              </a:rPr>
              <a:t>To offer meaningful and lasting real estate and property management solutions to our customers and inspiring long-lasting relationships.</a:t>
            </a:r>
          </a:p>
          <a:p>
            <a:pPr marL="0" indent="0" algn="ctr">
              <a:buNone/>
            </a:pPr>
            <a:endParaRPr lang="en-US" dirty="0" smtClean="0">
              <a:ln w="0"/>
              <a:solidFill>
                <a:srgbClr val="FFFF00"/>
              </a:solidFill>
            </a:endParaRPr>
          </a:p>
          <a:p>
            <a:pPr marL="0" indent="0" algn="ctr">
              <a:buNone/>
            </a:pPr>
            <a:r>
              <a:rPr lang="en-US" dirty="0" smtClean="0">
                <a:ln w="0"/>
                <a:solidFill>
                  <a:srgbClr val="FFFF00"/>
                </a:solidFill>
              </a:rPr>
              <a:t>Vision Statement</a:t>
            </a:r>
          </a:p>
          <a:p>
            <a:pPr algn="ctr"/>
            <a:r>
              <a:rPr lang="en-US" dirty="0" smtClean="0">
                <a:ln w="0"/>
                <a:solidFill>
                  <a:srgbClr val="FFFF00"/>
                </a:solidFill>
              </a:rPr>
              <a:t>To be the leading real estate services provider in New York City.</a:t>
            </a:r>
          </a:p>
        </p:txBody>
      </p:sp>
    </p:spTree>
    <p:extLst>
      <p:ext uri="{BB962C8B-B14F-4D97-AF65-F5344CB8AC3E}">
        <p14:creationId xmlns:p14="http://schemas.microsoft.com/office/powerpoint/2010/main" val="540808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079875" y="694712"/>
            <a:ext cx="8534400" cy="1507067"/>
          </a:xfrm>
        </p:spPr>
        <p:txBody>
          <a:bodyPr>
            <a:normAutofit/>
          </a:bodyPr>
          <a:lstStyle/>
          <a:p>
            <a:pPr algn="ctr"/>
            <a:r>
              <a:rPr lang="en-US" sz="4400" b="1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3000" endA="300" endPos="35500" dir="5400000" sy="-90000" algn="bl" rotWithShape="0"/>
                </a:effectLst>
              </a:rPr>
              <a:t>Services Offered</a:t>
            </a:r>
            <a:endParaRPr lang="en-US" sz="4400" b="1" cap="none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3453" y="2201779"/>
            <a:ext cx="10515600" cy="4487779"/>
          </a:xfrm>
        </p:spPr>
        <p:txBody>
          <a:bodyPr>
            <a:normAutofit fontScale="85000" lnSpcReduction="10000"/>
          </a:bodyPr>
          <a:lstStyle/>
          <a:p>
            <a:r>
              <a:rPr lang="en-US" dirty="0">
                <a:ln w="0"/>
                <a:solidFill>
                  <a:srgbClr val="FFFF00"/>
                </a:solidFill>
              </a:rPr>
              <a:t>Marketing 341 </a:t>
            </a:r>
            <a:r>
              <a:rPr lang="en-US" dirty="0" smtClean="0">
                <a:ln w="0"/>
                <a:solidFill>
                  <a:srgbClr val="FFFF00"/>
                </a:solidFill>
              </a:rPr>
              <a:t>Realty offers a variety of services to investors who are seeking to invest in homes, or to migrators who are seeking residential solutions.</a:t>
            </a:r>
          </a:p>
          <a:p>
            <a:r>
              <a:rPr lang="en-US" dirty="0" smtClean="0">
                <a:ln w="0"/>
                <a:solidFill>
                  <a:srgbClr val="FFFF00"/>
                </a:solidFill>
              </a:rPr>
              <a:t>Our services include:</a:t>
            </a:r>
          </a:p>
          <a:p>
            <a:pPr lvl="1"/>
            <a:r>
              <a:rPr lang="en-US" dirty="0" smtClean="0">
                <a:ln w="0"/>
                <a:solidFill>
                  <a:srgbClr val="FFFF00"/>
                </a:solidFill>
              </a:rPr>
              <a:t>Listing</a:t>
            </a:r>
            <a:endParaRPr lang="en-US" dirty="0">
              <a:ln w="0"/>
              <a:solidFill>
                <a:srgbClr val="FFFF00"/>
              </a:solidFill>
            </a:endParaRPr>
          </a:p>
          <a:p>
            <a:pPr lvl="1"/>
            <a:r>
              <a:rPr lang="en-US" dirty="0" smtClean="0">
                <a:ln w="0"/>
                <a:solidFill>
                  <a:srgbClr val="FFFF00"/>
                </a:solidFill>
              </a:rPr>
              <a:t> Selling </a:t>
            </a:r>
          </a:p>
          <a:p>
            <a:pPr lvl="1"/>
            <a:r>
              <a:rPr lang="en-US" dirty="0">
                <a:ln w="0"/>
                <a:solidFill>
                  <a:srgbClr val="FFFF00"/>
                </a:solidFill>
              </a:rPr>
              <a:t>P</a:t>
            </a:r>
            <a:r>
              <a:rPr lang="en-US" dirty="0" smtClean="0">
                <a:ln w="0"/>
                <a:solidFill>
                  <a:srgbClr val="FFFF00"/>
                </a:solidFill>
              </a:rPr>
              <a:t>roperty management</a:t>
            </a:r>
          </a:p>
          <a:p>
            <a:r>
              <a:rPr lang="en-US" dirty="0" smtClean="0">
                <a:ln w="0"/>
                <a:solidFill>
                  <a:srgbClr val="FFFF00"/>
                </a:solidFill>
              </a:rPr>
              <a:t>Listing involves negotiations with home owners or developers to agree on a marketable rice.</a:t>
            </a:r>
          </a:p>
          <a:p>
            <a:r>
              <a:rPr lang="en-US" dirty="0" smtClean="0">
                <a:ln w="0"/>
                <a:solidFill>
                  <a:srgbClr val="FFFF00"/>
                </a:solidFill>
              </a:rPr>
              <a:t>Selling is all about searching for potential buyers and convincing them to buy the house.</a:t>
            </a:r>
          </a:p>
          <a:p>
            <a:r>
              <a:rPr lang="en-US" dirty="0" smtClean="0">
                <a:ln w="0"/>
                <a:solidFill>
                  <a:srgbClr val="FFFF00"/>
                </a:solidFill>
              </a:rPr>
              <a:t>Property management includes services such as:</a:t>
            </a:r>
          </a:p>
          <a:p>
            <a:pPr lvl="1"/>
            <a:r>
              <a:rPr lang="en-US" dirty="0" smtClean="0">
                <a:ln w="0"/>
                <a:solidFill>
                  <a:srgbClr val="FFFF00"/>
                </a:solidFill>
              </a:rPr>
              <a:t>Maintaining</a:t>
            </a:r>
          </a:p>
          <a:p>
            <a:pPr lvl="1"/>
            <a:r>
              <a:rPr lang="en-US" dirty="0" smtClean="0">
                <a:ln w="0"/>
                <a:solidFill>
                  <a:srgbClr val="FFFF00"/>
                </a:solidFill>
              </a:rPr>
              <a:t>Renting</a:t>
            </a:r>
          </a:p>
          <a:p>
            <a:pPr lvl="1"/>
            <a:r>
              <a:rPr lang="en-US" dirty="0">
                <a:ln w="0"/>
                <a:solidFill>
                  <a:srgbClr val="FFFF00"/>
                </a:solidFill>
              </a:rPr>
              <a:t>S</a:t>
            </a:r>
            <a:r>
              <a:rPr lang="en-US" dirty="0" smtClean="0">
                <a:ln w="0"/>
                <a:solidFill>
                  <a:srgbClr val="FFFF00"/>
                </a:solidFill>
              </a:rPr>
              <a:t>igning </a:t>
            </a:r>
            <a:r>
              <a:rPr lang="en-US" dirty="0">
                <a:ln w="0"/>
                <a:solidFill>
                  <a:srgbClr val="FFFF00"/>
                </a:solidFill>
              </a:rPr>
              <a:t>new lease </a:t>
            </a:r>
            <a:r>
              <a:rPr lang="en-US" dirty="0" smtClean="0">
                <a:ln w="0"/>
                <a:solidFill>
                  <a:srgbClr val="FFFF00"/>
                </a:solidFill>
              </a:rPr>
              <a:t>contracts</a:t>
            </a:r>
          </a:p>
          <a:p>
            <a:pPr lvl="1"/>
            <a:r>
              <a:rPr lang="en-US" dirty="0">
                <a:ln w="0"/>
                <a:solidFill>
                  <a:srgbClr val="FFFF00"/>
                </a:solidFill>
              </a:rPr>
              <a:t>B</a:t>
            </a:r>
            <a:r>
              <a:rPr lang="en-US" dirty="0" smtClean="0">
                <a:ln w="0"/>
                <a:solidFill>
                  <a:srgbClr val="FFFF00"/>
                </a:solidFill>
              </a:rPr>
              <a:t>udgeting </a:t>
            </a:r>
            <a:r>
              <a:rPr lang="en-US" dirty="0">
                <a:ln w="0"/>
                <a:solidFill>
                  <a:srgbClr val="FFFF00"/>
                </a:solidFill>
              </a:rPr>
              <a:t>and arranging for repairs</a:t>
            </a:r>
            <a:endParaRPr lang="en-US" dirty="0" smtClean="0">
              <a:ln w="0"/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969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079875" y="694712"/>
            <a:ext cx="8534400" cy="1507067"/>
          </a:xfrm>
        </p:spPr>
        <p:txBody>
          <a:bodyPr>
            <a:normAutofit/>
          </a:bodyPr>
          <a:lstStyle/>
          <a:p>
            <a:pPr algn="ctr"/>
            <a:r>
              <a:rPr lang="en-US" sz="4400" b="1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3000" endA="300" endPos="35500" dir="5400000" sy="-90000" algn="bl" rotWithShape="0"/>
                </a:effectLst>
              </a:rPr>
              <a:t>SWOT ANALYSIS</a:t>
            </a:r>
            <a:endParaRPr lang="en-US" sz="4400" b="1" cap="none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36884" y="1937085"/>
            <a:ext cx="5077327" cy="1720515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New York’s high population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Highly skilled Management Team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User-friendly website and application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Dedicated research and development team</a:t>
            </a:r>
          </a:p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015789" y="1937085"/>
            <a:ext cx="5221706" cy="172051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</a:rPr>
              <a:t>Increasing job growth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</a:rPr>
              <a:t>Technological advancements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</a:rPr>
              <a:t>Automation of the back office activities.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336883" y="4559967"/>
            <a:ext cx="5077327" cy="163629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Large managerial team creating a challenge in office area management.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Inadequate accounting team.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Limited sources of information.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6015789" y="4559967"/>
            <a:ext cx="4598486" cy="1636296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Economic Recession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Competition from established firms.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Unfavorable government regulations such as travel restrictions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419726" y="3657600"/>
            <a:ext cx="21656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Strengths</a:t>
            </a:r>
            <a:endParaRPr lang="en-US" sz="32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170822" y="3663044"/>
            <a:ext cx="30560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Opportunities</a:t>
            </a:r>
            <a:endParaRPr lang="en-US" sz="32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239252" y="6184231"/>
            <a:ext cx="29838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Weaknesses</a:t>
            </a:r>
            <a:endParaRPr lang="en-US" sz="32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507705" y="6196263"/>
            <a:ext cx="20934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Threats</a:t>
            </a:r>
            <a:endParaRPr lang="en-US" sz="32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3242449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347537" y="694712"/>
            <a:ext cx="8953917" cy="1507067"/>
          </a:xfrm>
        </p:spPr>
        <p:txBody>
          <a:bodyPr>
            <a:normAutofit/>
          </a:bodyPr>
          <a:lstStyle/>
          <a:p>
            <a:pPr algn="ctr"/>
            <a:r>
              <a:rPr lang="en-US" sz="4400" b="1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3000" endA="300" endPos="35500" dir="5400000" sy="-90000" algn="bl" rotWithShape="0"/>
                </a:effectLst>
              </a:rPr>
              <a:t>Marketing Strategy</a:t>
            </a:r>
            <a:endParaRPr lang="en-US" sz="4400" b="1" cap="none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3453" y="1864896"/>
            <a:ext cx="10060822" cy="3615267"/>
          </a:xfrm>
        </p:spPr>
        <p:txBody>
          <a:bodyPr anchor="t">
            <a:normAutofit/>
          </a:bodyPr>
          <a:lstStyle/>
          <a:p>
            <a:r>
              <a:rPr lang="en-US" dirty="0">
                <a:ln w="0"/>
                <a:solidFill>
                  <a:srgbClr val="FFFF00"/>
                </a:solidFill>
              </a:rPr>
              <a:t>Marketing 341 </a:t>
            </a:r>
            <a:r>
              <a:rPr lang="en-US" dirty="0" smtClean="0">
                <a:ln w="0"/>
                <a:solidFill>
                  <a:srgbClr val="FFFF00"/>
                </a:solidFill>
              </a:rPr>
              <a:t>Realty focuses on creating a robust online presence due to the current trend of internet marketing. </a:t>
            </a:r>
          </a:p>
          <a:p>
            <a:r>
              <a:rPr lang="en-US" dirty="0" smtClean="0">
                <a:ln w="0"/>
                <a:solidFill>
                  <a:srgbClr val="FFFF00"/>
                </a:solidFill>
              </a:rPr>
              <a:t>The chart below represents our various marketing strategies and our investments on each:</a:t>
            </a:r>
          </a:p>
          <a:p>
            <a:endParaRPr lang="en-US" dirty="0" smtClean="0">
              <a:ln w="0"/>
              <a:solidFill>
                <a:srgbClr val="FFFF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9929" y="2971799"/>
            <a:ext cx="6651525" cy="3886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3579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347537" y="175574"/>
            <a:ext cx="9529010" cy="1507067"/>
          </a:xfrm>
        </p:spPr>
        <p:txBody>
          <a:bodyPr>
            <a:normAutofit/>
          </a:bodyPr>
          <a:lstStyle/>
          <a:p>
            <a:pPr algn="ctr"/>
            <a:r>
              <a:rPr lang="en-US" sz="4400" b="1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3000" endA="300" endPos="35500" dir="5400000" sy="-90000" algn="bl" rotWithShape="0"/>
                </a:effectLst>
              </a:rPr>
              <a:t>Competition Analysis and Market Share</a:t>
            </a:r>
            <a:endParaRPr lang="en-US" sz="4400" b="1" cap="none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3000" endA="300" endPos="35500" dir="5400000" sy="-90000" algn="bl" rotWithShape="0"/>
              </a:effectLst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97705" y="2995424"/>
            <a:ext cx="8494295" cy="3862575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4212" y="1876925"/>
            <a:ext cx="8534400" cy="1118499"/>
          </a:xfrm>
        </p:spPr>
        <p:txBody>
          <a:bodyPr anchor="t">
            <a:normAutofit/>
          </a:bodyPr>
          <a:lstStyle/>
          <a:p>
            <a:r>
              <a:rPr lang="en-US" dirty="0" smtClean="0">
                <a:ln w="0"/>
                <a:solidFill>
                  <a:srgbClr val="FFFF00"/>
                </a:solidFill>
              </a:rPr>
              <a:t>Due to the increase in population and availability of jobs in New York City, </a:t>
            </a:r>
            <a:r>
              <a:rPr lang="en-US" dirty="0">
                <a:ln w="0"/>
                <a:solidFill>
                  <a:srgbClr val="FFFF00"/>
                </a:solidFill>
              </a:rPr>
              <a:t>Marketing 341 Realty </a:t>
            </a:r>
            <a:r>
              <a:rPr lang="en-US" dirty="0" smtClean="0">
                <a:ln w="0"/>
                <a:solidFill>
                  <a:srgbClr val="FFFF00"/>
                </a:solidFill>
              </a:rPr>
              <a:t>is guaranteed to easily enter the market.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6463" y="3153174"/>
            <a:ext cx="352124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>
                <a:ln w="0"/>
                <a:solidFill>
                  <a:srgbClr val="FFFF00"/>
                </a:solidFill>
              </a:rPr>
              <a:t>We expect to </a:t>
            </a:r>
            <a:r>
              <a:rPr lang="en-US" sz="2000" dirty="0" smtClean="0">
                <a:ln w="0"/>
                <a:solidFill>
                  <a:srgbClr val="FFFF00"/>
                </a:solidFill>
              </a:rPr>
              <a:t>command a </a:t>
            </a:r>
            <a:r>
              <a:rPr lang="en-US" sz="2000" dirty="0">
                <a:ln w="0"/>
                <a:solidFill>
                  <a:srgbClr val="FFFF00"/>
                </a:solidFill>
              </a:rPr>
              <a:t>20% market </a:t>
            </a:r>
            <a:r>
              <a:rPr lang="en-US" sz="2000" dirty="0" smtClean="0">
                <a:ln w="0"/>
                <a:solidFill>
                  <a:srgbClr val="FFFF00"/>
                </a:solidFill>
              </a:rPr>
              <a:t>share.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 smtClean="0">
                <a:ln w="0"/>
                <a:solidFill>
                  <a:srgbClr val="FFFF00"/>
                </a:solidFill>
              </a:rPr>
              <a:t>Our competition include well established </a:t>
            </a:r>
            <a:r>
              <a:rPr lang="en-US" sz="2000" dirty="0">
                <a:ln w="0"/>
                <a:solidFill>
                  <a:srgbClr val="FFFF00"/>
                </a:solidFill>
              </a:rPr>
              <a:t>companies such as BJD Property management, and Raz Realty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41937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347537" y="694712"/>
            <a:ext cx="8953917" cy="1507067"/>
          </a:xfrm>
        </p:spPr>
        <p:txBody>
          <a:bodyPr>
            <a:normAutofit/>
          </a:bodyPr>
          <a:lstStyle/>
          <a:p>
            <a:pPr algn="ctr"/>
            <a:r>
              <a:rPr lang="en-US" sz="4400" b="1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3000" endA="300" endPos="35500" dir="5400000" sy="-90000" algn="bl" rotWithShape="0"/>
                </a:effectLst>
              </a:rPr>
              <a:t>Keys to Success</a:t>
            </a:r>
            <a:endParaRPr lang="en-US" sz="4400" b="1" cap="none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3453" y="2201779"/>
            <a:ext cx="10060822" cy="3615267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ln w="0"/>
                <a:solidFill>
                  <a:srgbClr val="FFFF00"/>
                </a:solidFill>
              </a:rPr>
              <a:t>Marketing 341 </a:t>
            </a:r>
            <a:r>
              <a:rPr lang="en-US" dirty="0" smtClean="0">
                <a:ln w="0"/>
                <a:solidFill>
                  <a:srgbClr val="FFFF00"/>
                </a:solidFill>
              </a:rPr>
              <a:t>Realty regards some factors with a lot of significance because we believe they will lead to a successful venture. </a:t>
            </a:r>
            <a:endParaRPr lang="en-US" dirty="0">
              <a:ln w="0"/>
              <a:solidFill>
                <a:srgbClr val="FFFF00"/>
              </a:solidFill>
            </a:endParaRPr>
          </a:p>
          <a:p>
            <a:r>
              <a:rPr lang="en-US" dirty="0" smtClean="0">
                <a:ln w="0"/>
                <a:solidFill>
                  <a:srgbClr val="FFFF00"/>
                </a:solidFill>
              </a:rPr>
              <a:t>These factors include:</a:t>
            </a:r>
          </a:p>
          <a:p>
            <a:pPr lvl="1"/>
            <a:r>
              <a:rPr lang="en-US" dirty="0" smtClean="0">
                <a:ln w="0"/>
                <a:solidFill>
                  <a:srgbClr val="FFFF00"/>
                </a:solidFill>
              </a:rPr>
              <a:t>Cultivating lasting relationships</a:t>
            </a:r>
          </a:p>
          <a:p>
            <a:pPr lvl="1"/>
            <a:r>
              <a:rPr lang="en-US" dirty="0" smtClean="0">
                <a:ln w="0"/>
                <a:solidFill>
                  <a:srgbClr val="FFFF00"/>
                </a:solidFill>
              </a:rPr>
              <a:t>Making connections with our previous clients</a:t>
            </a:r>
          </a:p>
          <a:p>
            <a:pPr lvl="1"/>
            <a:r>
              <a:rPr lang="en-US" dirty="0" smtClean="0">
                <a:ln w="0"/>
                <a:solidFill>
                  <a:srgbClr val="FFFF00"/>
                </a:solidFill>
              </a:rPr>
              <a:t>Openness and transparency</a:t>
            </a:r>
          </a:p>
          <a:p>
            <a:pPr lvl="1"/>
            <a:r>
              <a:rPr lang="en-US" dirty="0" smtClean="0">
                <a:ln w="0"/>
                <a:solidFill>
                  <a:srgbClr val="FFFF00"/>
                </a:solidFill>
              </a:rPr>
              <a:t>Focus on consultation more than on selling</a:t>
            </a:r>
          </a:p>
          <a:p>
            <a:pPr lvl="1"/>
            <a:r>
              <a:rPr lang="en-US" dirty="0" smtClean="0">
                <a:ln w="0"/>
                <a:solidFill>
                  <a:srgbClr val="FFFF00"/>
                </a:solidFill>
              </a:rPr>
              <a:t>Cultivating a heavy online presence.</a:t>
            </a:r>
          </a:p>
          <a:p>
            <a:r>
              <a:rPr lang="en-US" dirty="0" smtClean="0">
                <a:ln w="0"/>
                <a:solidFill>
                  <a:srgbClr val="FFFF00"/>
                </a:solidFill>
              </a:rPr>
              <a:t>We believe that when these factors are prioritized, achieving our goals will come automatically.</a:t>
            </a:r>
          </a:p>
        </p:txBody>
      </p:sp>
    </p:spTree>
    <p:extLst>
      <p:ext uri="{BB962C8B-B14F-4D97-AF65-F5344CB8AC3E}">
        <p14:creationId xmlns:p14="http://schemas.microsoft.com/office/powerpoint/2010/main" val="4236460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347537" y="694712"/>
            <a:ext cx="8953917" cy="1507067"/>
          </a:xfrm>
        </p:spPr>
        <p:txBody>
          <a:bodyPr>
            <a:normAutofit/>
          </a:bodyPr>
          <a:lstStyle/>
          <a:p>
            <a:pPr algn="ctr"/>
            <a:r>
              <a:rPr lang="en-US" sz="4400" b="1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3000" endA="300" endPos="35500" dir="5400000" sy="-90000" algn="bl" rotWithShape="0"/>
                </a:effectLst>
              </a:rPr>
              <a:t>Sales Forecast</a:t>
            </a:r>
            <a:endParaRPr lang="en-US" sz="4400" b="1" cap="none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3453" y="2201779"/>
            <a:ext cx="10060822" cy="3615267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ln w="0"/>
                <a:solidFill>
                  <a:srgbClr val="FFFF00"/>
                </a:solidFill>
              </a:rPr>
              <a:t>Marketing 341 </a:t>
            </a:r>
            <a:r>
              <a:rPr lang="en-US" dirty="0" smtClean="0">
                <a:ln w="0"/>
                <a:solidFill>
                  <a:srgbClr val="FFFF00"/>
                </a:solidFill>
              </a:rPr>
              <a:t>Realty will use its key factors as defined by our mission and vision statements to drive sales.</a:t>
            </a:r>
          </a:p>
          <a:p>
            <a:pPr lvl="1"/>
            <a:r>
              <a:rPr lang="en-US" dirty="0" smtClean="0">
                <a:ln w="0"/>
                <a:solidFill>
                  <a:srgbClr val="FFFF00"/>
                </a:solidFill>
              </a:rPr>
              <a:t>We intend to invest time and finances on conducting robust research on customer needs.</a:t>
            </a:r>
          </a:p>
          <a:p>
            <a:pPr lvl="1"/>
            <a:r>
              <a:rPr lang="en-US" dirty="0" smtClean="0">
                <a:ln w="0"/>
                <a:solidFill>
                  <a:srgbClr val="FFFF00"/>
                </a:solidFill>
              </a:rPr>
              <a:t>The staff and management are dedicated and passionate to help homeowners get buyers, and buyers to acquire quality homes.</a:t>
            </a:r>
          </a:p>
          <a:p>
            <a:pPr lvl="1"/>
            <a:r>
              <a:rPr lang="en-US" dirty="0" smtClean="0">
                <a:ln w="0"/>
                <a:solidFill>
                  <a:srgbClr val="FFFF00"/>
                </a:solidFill>
              </a:rPr>
              <a:t>Our marketing strategies are dynamic and up to date, to ensure we reach as many customers as possible.</a:t>
            </a:r>
          </a:p>
          <a:p>
            <a:pPr lvl="1"/>
            <a:r>
              <a:rPr lang="en-US" dirty="0">
                <a:ln w="0"/>
                <a:solidFill>
                  <a:srgbClr val="FFFF00"/>
                </a:solidFill>
              </a:rPr>
              <a:t>Marketing 341 </a:t>
            </a:r>
            <a:r>
              <a:rPr lang="en-US" dirty="0" smtClean="0">
                <a:ln w="0"/>
                <a:solidFill>
                  <a:srgbClr val="FFFF00"/>
                </a:solidFill>
              </a:rPr>
              <a:t>Realty also intends to create meaningful and strategic relationships with the communities in the areas of operations.</a:t>
            </a:r>
          </a:p>
          <a:p>
            <a:r>
              <a:rPr lang="en-US" dirty="0" smtClean="0">
                <a:ln w="0"/>
                <a:solidFill>
                  <a:srgbClr val="FFFF00"/>
                </a:solidFill>
              </a:rPr>
              <a:t>With such factors in place, our sales are guaranteed to skyrocket and maintain an upward movement for a long time.</a:t>
            </a:r>
          </a:p>
        </p:txBody>
      </p:sp>
    </p:spTree>
    <p:extLst>
      <p:ext uri="{BB962C8B-B14F-4D97-AF65-F5344CB8AC3E}">
        <p14:creationId xmlns:p14="http://schemas.microsoft.com/office/powerpoint/2010/main" val="2906808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788</Words>
  <Application>Microsoft Office PowerPoint</Application>
  <PresentationFormat>Widescreen</PresentationFormat>
  <Paragraphs>94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Arial Black</vt:lpstr>
      <vt:lpstr>Calibri</vt:lpstr>
      <vt:lpstr>Century Gothic</vt:lpstr>
      <vt:lpstr>Wingdings</vt:lpstr>
      <vt:lpstr>Wingdings 3</vt:lpstr>
      <vt:lpstr>Slice</vt:lpstr>
      <vt:lpstr>Marketing 341 Realty Name: Course: Institution: Tutor:</vt:lpstr>
      <vt:lpstr>What is Marketing 341 Realty?</vt:lpstr>
      <vt:lpstr>Mission and Vision Statements</vt:lpstr>
      <vt:lpstr>Services Offered</vt:lpstr>
      <vt:lpstr>SWOT ANALYSIS</vt:lpstr>
      <vt:lpstr>Marketing Strategy</vt:lpstr>
      <vt:lpstr>Competition Analysis and Market Share</vt:lpstr>
      <vt:lpstr>Keys to Success</vt:lpstr>
      <vt:lpstr>Sales Forecast</vt:lpstr>
      <vt:lpstr>Sales Forecast</vt:lpstr>
      <vt:lpstr>Profit/Loss Analysis</vt:lpstr>
      <vt:lpstr>Marketing 341 Realty in a Nutshell</vt:lpstr>
      <vt:lpstr>References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2019-11-01T10:13:22Z</dcterms:created>
  <dcterms:modified xsi:type="dcterms:W3CDTF">2021-04-22T09:20:59Z</dcterms:modified>
</cp:coreProperties>
</file>